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18" r:id="rId5"/>
    <p:sldId id="2522" r:id="rId6"/>
    <p:sldId id="2524" r:id="rId7"/>
    <p:sldId id="2525" r:id="rId8"/>
    <p:sldId id="2526" r:id="rId9"/>
    <p:sldId id="2527" r:id="rId10"/>
    <p:sldId id="2528" r:id="rId11"/>
    <p:sldId id="2529" r:id="rId12"/>
    <p:sldId id="2520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11"/>
    <a:srgbClr val="FBAC12"/>
    <a:srgbClr val="5B5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5" autoAdjust="0"/>
    <p:restoredTop sz="94660" autoAdjust="0"/>
  </p:normalViewPr>
  <p:slideViewPr>
    <p:cSldViewPr snapToGrid="0">
      <p:cViewPr varScale="1">
        <p:scale>
          <a:sx n="127" d="100"/>
          <a:sy n="127" d="100"/>
        </p:scale>
        <p:origin x="150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7A67-21DB-4101-9373-0964DB202F83}" type="datetimeFigureOut">
              <a:rPr lang="fi-FI" smtClean="0"/>
              <a:t>12.9.2021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5937E-6018-4B6D-B27D-57A22C240C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0243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3329F-E18D-479D-9DA9-E7536B94251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9033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3329F-E18D-479D-9DA9-E7536B942516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3316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3329F-E18D-479D-9DA9-E7536B94251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354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3329F-E18D-479D-9DA9-E7536B94251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266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F22B18-AA52-4191-BBCF-ECAD3C478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275" y="1552150"/>
            <a:ext cx="9827725" cy="788902"/>
          </a:xfrm>
        </p:spPr>
        <p:txBody>
          <a:bodyPr anchor="t" anchorCtr="0">
            <a:normAutofit/>
          </a:bodyPr>
          <a:lstStyle>
            <a:lvl1pPr algn="l">
              <a:defRPr sz="4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F49AEE-8382-452E-AED8-2DF354491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60" y="2770780"/>
            <a:ext cx="9834140" cy="146080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2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346E0B3-5324-488D-95C6-BE20D5C1C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3033747"/>
            <a:ext cx="6172200" cy="3226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9" name="Tekstin paikkamerkki 3">
            <a:extLst>
              <a:ext uri="{FF2B5EF4-FFF2-40B4-BE49-F238E27FC236}">
                <a16:creationId xmlns:a16="http://schemas.microsoft.com/office/drawing/2014/main" id="{2181192B-E27D-46A0-9F6A-87FF9CCB8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3748"/>
            <a:ext cx="3932237" cy="32261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91244143-6401-419E-93B3-2841718F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46212"/>
            <a:ext cx="6786827" cy="16002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42523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A174A3-C79C-4900-A37B-55E3FC6C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3FD6BD-B018-4720-AA94-F122F33A8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84821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F617FDC-0628-4E0A-8632-7FFE074F8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1" y="1403131"/>
            <a:ext cx="3121571" cy="4773832"/>
          </a:xfrm>
        </p:spPr>
        <p:txBody>
          <a:bodyPr vert="eaVert" anchor="b" anchorCtr="0"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F5347A3-1B25-49A9-BF75-73CE06F03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09903"/>
            <a:ext cx="7249510" cy="576706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87227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81103" y="1693253"/>
            <a:ext cx="1515852" cy="1738151"/>
          </a:xfrm>
        </p:spPr>
        <p:txBody>
          <a:bodyPr>
            <a:noAutofit/>
          </a:bodyPr>
          <a:lstStyle>
            <a:lvl1pPr>
              <a:defRPr sz="14000"/>
            </a:lvl1pPr>
          </a:lstStyle>
          <a:p>
            <a:r>
              <a:rPr lang="x-none"/>
              <a:t>2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1781103" y="3508371"/>
            <a:ext cx="6288099" cy="10390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x-none" sz="6000" b="0"/>
              <a:t>Section title</a:t>
            </a:r>
            <a:endParaRPr lang="en-US" sz="6000" b="0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EB7B9B1B-77DB-AB48-B118-E148ABF2F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1939159"/>
            <a:ext cx="7914290" cy="4313136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025932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81103" y="1693253"/>
            <a:ext cx="1515852" cy="1738151"/>
          </a:xfrm>
        </p:spPr>
        <p:txBody>
          <a:bodyPr>
            <a:noAutofit/>
          </a:bodyPr>
          <a:lstStyle>
            <a:lvl1pPr>
              <a:defRPr sz="14000"/>
            </a:lvl1pPr>
          </a:lstStyle>
          <a:p>
            <a:r>
              <a:rPr lang="x-none"/>
              <a:t>2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1781103" y="3508371"/>
            <a:ext cx="6288099" cy="10390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x-none" sz="6000" b="0"/>
              <a:t>Section title</a:t>
            </a:r>
            <a:endParaRPr lang="en-US" sz="6000" b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3BD5888-6D59-BC46-9692-E3D3EFC373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89350" y="1907629"/>
            <a:ext cx="8502650" cy="1456809"/>
          </a:xfrm>
        </p:spPr>
        <p:txBody>
          <a:bodyPr>
            <a:sp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86800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elkistetty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on paikkamerkki 1">
            <a:extLst>
              <a:ext uri="{FF2B5EF4-FFF2-40B4-BE49-F238E27FC236}">
                <a16:creationId xmlns:a16="http://schemas.microsoft.com/office/drawing/2014/main" id="{77B9EE15-83CE-4814-B564-F70583ACD2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8436" y="4630793"/>
            <a:ext cx="8215128" cy="9723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sz="3000" b="0"/>
            </a:lvl1pPr>
          </a:lstStyle>
          <a:p>
            <a:r>
              <a:rPr lang="fi-FI" dirty="0" err="1"/>
              <a:t>End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D2EC092-9ACE-FC43-90CF-9829E9229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494" y="1785330"/>
            <a:ext cx="4931011" cy="1643670"/>
          </a:xfrm>
          <a:prstGeom prst="rect">
            <a:avLst/>
          </a:prstGeom>
        </p:spPr>
      </p:pic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3EDE8C58-9BAE-494F-A6E1-E9A12FA59F5C}"/>
              </a:ext>
            </a:extLst>
          </p:cNvPr>
          <p:cNvCxnSpPr>
            <a:cxnSpLocks/>
          </p:cNvCxnSpPr>
          <p:nvPr userDrawn="1"/>
        </p:nvCxnSpPr>
        <p:spPr>
          <a:xfrm>
            <a:off x="647845" y="6410758"/>
            <a:ext cx="115441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11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7492D5-8B68-4717-8D8D-6B32846D3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1D7541-1284-436C-8F30-DBD89011C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75115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75F22B18-AA52-4191-BBCF-ECAD3C478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275" y="1552150"/>
            <a:ext cx="9827725" cy="788902"/>
          </a:xfrm>
        </p:spPr>
        <p:txBody>
          <a:bodyPr anchor="t" anchorCtr="0">
            <a:normAutofit/>
          </a:bodyPr>
          <a:lstStyle>
            <a:lvl1pPr algn="l"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C3F49AEE-8382-452E-AED8-2DF354491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60" y="2770780"/>
            <a:ext cx="9834140" cy="146080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88275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F233FE-4645-48AE-97AB-F0806035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56A8AF-4793-4C16-A69D-B946D2AED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48917"/>
            <a:ext cx="5181600" cy="35789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0D018D3-4650-473D-A848-52E9FE8D2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48917"/>
            <a:ext cx="5181600" cy="35789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5540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EB50D1-3AFA-439B-9759-7111D83D6C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7813145" cy="1270405"/>
          </a:xfrm>
        </p:spPr>
        <p:txBody>
          <a:bodyPr anchor="t" anchorCtr="0"/>
          <a:lstStyle/>
          <a:p>
            <a:r>
              <a:rPr lang="fi-FI"/>
              <a:t>Muokkaa ots. </a:t>
            </a:r>
            <a:br>
              <a:rPr lang="fi-FI"/>
            </a:br>
            <a:r>
              <a:rPr lang="fi-FI"/>
              <a:t>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C282080-73CB-42A3-A8FF-6B987BCA0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71670"/>
            <a:ext cx="5157787" cy="61299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67DE8A6-AD55-48F6-ACBE-D67C4E549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84662"/>
            <a:ext cx="5157787" cy="349186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2">
            <a:extLst>
              <a:ext uri="{FF2B5EF4-FFF2-40B4-BE49-F238E27FC236}">
                <a16:creationId xmlns:a16="http://schemas.microsoft.com/office/drawing/2014/main" id="{BC282080-73CB-42A3-A8FF-6B987BCA0DF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98366" y="2071670"/>
            <a:ext cx="5157787" cy="61299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67DE8A6-AD55-48F6-ACBE-D67C4E549105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98366" y="2684662"/>
            <a:ext cx="5157787" cy="349186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2644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92FAB4-5E7F-42CE-9CFC-E3617B33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2998"/>
            <a:ext cx="10515600" cy="789365"/>
          </a:xfrm>
        </p:spPr>
        <p:txBody>
          <a:bodyPr anchor="t" anchorCtr="0"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5009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257241-FAF5-5F41-A40C-45760022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7" name="Pystysuoran tekstin paikkamerkki 3">
            <a:extLst>
              <a:ext uri="{FF2B5EF4-FFF2-40B4-BE49-F238E27FC236}">
                <a16:creationId xmlns:a16="http://schemas.microsoft.com/office/drawing/2014/main" id="{FFA56D8B-82D7-B74A-9557-963002C67EBE}"/>
              </a:ext>
            </a:extLst>
          </p:cNvPr>
          <p:cNvSpPr>
            <a:spLocks noGrp="1"/>
          </p:cNvSpPr>
          <p:nvPr>
            <p:ph type="body" orient="vert" sz="quarter" idx="16"/>
          </p:nvPr>
        </p:nvSpPr>
        <p:spPr>
          <a:xfrm>
            <a:off x="8915398" y="3894083"/>
            <a:ext cx="1035269" cy="2301930"/>
          </a:xfrm>
        </p:spPr>
        <p:txBody>
          <a:bodyPr vert="eaVert" lIns="0" anchor="t" anchorCtr="0"/>
          <a:lstStyle>
            <a:lvl1pPr marL="228600" indent="-228600">
              <a:buClr>
                <a:srgbClr val="FEB811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Pystysuoran tekstin paikkamerkki 3">
            <a:extLst>
              <a:ext uri="{FF2B5EF4-FFF2-40B4-BE49-F238E27FC236}">
                <a16:creationId xmlns:a16="http://schemas.microsoft.com/office/drawing/2014/main" id="{34819F13-03E6-0C44-BB42-E76AB9853E94}"/>
              </a:ext>
            </a:extLst>
          </p:cNvPr>
          <p:cNvSpPr>
            <a:spLocks noGrp="1"/>
          </p:cNvSpPr>
          <p:nvPr>
            <p:ph type="body" orient="vert" sz="quarter" idx="17"/>
          </p:nvPr>
        </p:nvSpPr>
        <p:spPr>
          <a:xfrm>
            <a:off x="10255467" y="3894083"/>
            <a:ext cx="1035269" cy="2301930"/>
          </a:xfrm>
        </p:spPr>
        <p:txBody>
          <a:bodyPr vert="eaVert" lIns="0" anchor="t" anchorCtr="0"/>
          <a:lstStyle>
            <a:lvl1pPr marL="228600" indent="-228600">
              <a:buClr>
                <a:srgbClr val="FEB811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Pystysuoran tekstin paikkamerkki 3">
            <a:extLst>
              <a:ext uri="{FF2B5EF4-FFF2-40B4-BE49-F238E27FC236}">
                <a16:creationId xmlns:a16="http://schemas.microsoft.com/office/drawing/2014/main" id="{F07100EA-869E-1A4D-9690-409D76A22916}"/>
              </a:ext>
            </a:extLst>
          </p:cNvPr>
          <p:cNvSpPr>
            <a:spLocks noGrp="1"/>
          </p:cNvSpPr>
          <p:nvPr>
            <p:ph type="body" orient="vert" sz="quarter" idx="18"/>
          </p:nvPr>
        </p:nvSpPr>
        <p:spPr>
          <a:xfrm>
            <a:off x="6203729" y="3894083"/>
            <a:ext cx="1035269" cy="2301930"/>
          </a:xfrm>
        </p:spPr>
        <p:txBody>
          <a:bodyPr vert="eaVert" lIns="0" anchor="t" anchorCtr="0"/>
          <a:lstStyle>
            <a:lvl1pPr marL="228600" indent="-228600">
              <a:buClr>
                <a:srgbClr val="FEB811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Pystysuoran tekstin paikkamerkki 3">
            <a:extLst>
              <a:ext uri="{FF2B5EF4-FFF2-40B4-BE49-F238E27FC236}">
                <a16:creationId xmlns:a16="http://schemas.microsoft.com/office/drawing/2014/main" id="{352FE2DC-1FE1-6A40-A094-DB01422CF6D8}"/>
              </a:ext>
            </a:extLst>
          </p:cNvPr>
          <p:cNvSpPr>
            <a:spLocks noGrp="1"/>
          </p:cNvSpPr>
          <p:nvPr>
            <p:ph type="body" orient="vert" sz="quarter" idx="19"/>
          </p:nvPr>
        </p:nvSpPr>
        <p:spPr>
          <a:xfrm>
            <a:off x="7543798" y="3894083"/>
            <a:ext cx="1035269" cy="2301930"/>
          </a:xfrm>
        </p:spPr>
        <p:txBody>
          <a:bodyPr vert="eaVert" lIns="0" anchor="t" anchorCtr="0"/>
          <a:lstStyle>
            <a:lvl1pPr marL="228600" indent="-228600">
              <a:buClr>
                <a:srgbClr val="FEB811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Pystysuoran tekstin paikkamerkki 3">
            <a:extLst>
              <a:ext uri="{FF2B5EF4-FFF2-40B4-BE49-F238E27FC236}">
                <a16:creationId xmlns:a16="http://schemas.microsoft.com/office/drawing/2014/main" id="{A73CF6BF-C755-C94C-8B4B-274669C521BC}"/>
              </a:ext>
            </a:extLst>
          </p:cNvPr>
          <p:cNvSpPr>
            <a:spLocks noGrp="1"/>
          </p:cNvSpPr>
          <p:nvPr>
            <p:ph type="body" orient="vert" sz="quarter" idx="20"/>
          </p:nvPr>
        </p:nvSpPr>
        <p:spPr>
          <a:xfrm>
            <a:off x="3539356" y="3894083"/>
            <a:ext cx="1035269" cy="2301930"/>
          </a:xfrm>
        </p:spPr>
        <p:txBody>
          <a:bodyPr vert="eaVert" lIns="0" anchor="t" anchorCtr="0"/>
          <a:lstStyle>
            <a:lvl1pPr marL="228600" indent="-228600">
              <a:buClr>
                <a:srgbClr val="FEB811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2" name="Pystysuoran tekstin paikkamerkki 3">
            <a:extLst>
              <a:ext uri="{FF2B5EF4-FFF2-40B4-BE49-F238E27FC236}">
                <a16:creationId xmlns:a16="http://schemas.microsoft.com/office/drawing/2014/main" id="{E2FBBE0A-0007-8441-AAF3-D2434623EF1E}"/>
              </a:ext>
            </a:extLst>
          </p:cNvPr>
          <p:cNvSpPr>
            <a:spLocks noGrp="1"/>
          </p:cNvSpPr>
          <p:nvPr>
            <p:ph type="body" orient="vert" sz="quarter" idx="21"/>
          </p:nvPr>
        </p:nvSpPr>
        <p:spPr>
          <a:xfrm>
            <a:off x="4879425" y="3894083"/>
            <a:ext cx="1035269" cy="2301930"/>
          </a:xfrm>
        </p:spPr>
        <p:txBody>
          <a:bodyPr vert="eaVert" lIns="0" anchor="t" anchorCtr="0"/>
          <a:lstStyle>
            <a:lvl1pPr marL="228600" indent="-228600">
              <a:buClr>
                <a:srgbClr val="FEB811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3" name="Pystysuoran tekstin paikkamerkki 3">
            <a:extLst>
              <a:ext uri="{FF2B5EF4-FFF2-40B4-BE49-F238E27FC236}">
                <a16:creationId xmlns:a16="http://schemas.microsoft.com/office/drawing/2014/main" id="{167FA2B7-CC82-1A48-8DA5-C486A823C5C6}"/>
              </a:ext>
            </a:extLst>
          </p:cNvPr>
          <p:cNvSpPr>
            <a:spLocks noGrp="1"/>
          </p:cNvSpPr>
          <p:nvPr>
            <p:ph type="body" orient="vert" sz="quarter" idx="22"/>
          </p:nvPr>
        </p:nvSpPr>
        <p:spPr>
          <a:xfrm>
            <a:off x="874984" y="3894083"/>
            <a:ext cx="1035269" cy="2301930"/>
          </a:xfrm>
        </p:spPr>
        <p:txBody>
          <a:bodyPr vert="eaVert" lIns="0" anchor="t" anchorCtr="0"/>
          <a:lstStyle>
            <a:lvl1pPr marL="228600" indent="-228600">
              <a:buClr>
                <a:srgbClr val="FEB811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ystysuoran tekstin paikkamerkki 3">
            <a:extLst>
              <a:ext uri="{FF2B5EF4-FFF2-40B4-BE49-F238E27FC236}">
                <a16:creationId xmlns:a16="http://schemas.microsoft.com/office/drawing/2014/main" id="{D474EDC5-3FF8-1F49-8A97-FD2B6364A986}"/>
              </a:ext>
            </a:extLst>
          </p:cNvPr>
          <p:cNvSpPr>
            <a:spLocks noGrp="1"/>
          </p:cNvSpPr>
          <p:nvPr>
            <p:ph type="body" orient="vert" sz="quarter" idx="23"/>
          </p:nvPr>
        </p:nvSpPr>
        <p:spPr>
          <a:xfrm>
            <a:off x="2215053" y="3894083"/>
            <a:ext cx="1035269" cy="2301930"/>
          </a:xfrm>
        </p:spPr>
        <p:txBody>
          <a:bodyPr vert="eaVert" lIns="0" anchor="t" anchorCtr="0"/>
          <a:lstStyle>
            <a:lvl1pPr marL="228600" indent="-228600">
              <a:buClr>
                <a:srgbClr val="FEB811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1357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05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244143-6401-419E-93B3-2841718F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46212"/>
            <a:ext cx="6786827" cy="16002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6E0866-F9C9-4284-9C77-CBA209CC8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3046575"/>
            <a:ext cx="6172200" cy="3205720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181192B-E27D-46A0-9F6A-87FF9CCB8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46412"/>
            <a:ext cx="3932237" cy="321349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4221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apezoid 8"/>
          <p:cNvSpPr/>
          <p:nvPr userDrawn="1"/>
        </p:nvSpPr>
        <p:spPr>
          <a:xfrm>
            <a:off x="391279" y="6529291"/>
            <a:ext cx="11372572" cy="328709"/>
          </a:xfrm>
          <a:prstGeom prst="trapezoid">
            <a:avLst>
              <a:gd name="adj" fmla="val 48348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7B9EE15-83CE-4814-B564-F70583AC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254"/>
            <a:ext cx="10515600" cy="7889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 err="1"/>
              <a:t>Title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24934A8-BDE2-46EB-9DEC-F0F7586E7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87401"/>
            <a:ext cx="10515600" cy="348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647845" y="6597704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45745B71-9E7A-49AE-BF9E-43FC996139EA}" type="datetime1">
              <a:rPr lang="fi-FI" sz="800" smtClean="0">
                <a:latin typeface="Arial"/>
                <a:cs typeface="Arial"/>
              </a:rPr>
              <a:t>12.9.2021</a:t>
            </a:fld>
            <a:endParaRPr lang="en-US" sz="8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41657" y="659770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7EAACC47-C2D4-A846-BA71-D9923F6DE14E}" type="slidenum">
              <a:rPr lang="en-US" sz="800">
                <a:latin typeface="Arial"/>
                <a:cs typeface="Arial"/>
              </a:rPr>
              <a:t>‹#›</a:t>
            </a:fld>
            <a:endParaRPr lang="en-US" sz="800">
              <a:latin typeface="Arial"/>
              <a:cs typeface="Arial"/>
            </a:endParaRP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CCF66319-1408-5240-A55C-6E720D83E388}"/>
              </a:ext>
            </a:extLst>
          </p:cNvPr>
          <p:cNvCxnSpPr>
            <a:cxnSpLocks/>
          </p:cNvCxnSpPr>
          <p:nvPr userDrawn="1"/>
        </p:nvCxnSpPr>
        <p:spPr>
          <a:xfrm>
            <a:off x="647845" y="6410758"/>
            <a:ext cx="115441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uva 9">
            <a:extLst>
              <a:ext uri="{FF2B5EF4-FFF2-40B4-BE49-F238E27FC236}">
                <a16:creationId xmlns:a16="http://schemas.microsoft.com/office/drawing/2014/main" id="{E4108F0F-44F1-A549-8B59-35AE4C5DBCA8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560" y="157819"/>
            <a:ext cx="3369733" cy="112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1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3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0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EB81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arina.halonen@kuh.fi" TargetMode="External"/><Relationship Id="rId2" Type="http://schemas.openxmlformats.org/officeDocument/2006/relationships/hyperlink" Target="mailto:janne.niemel&#228;inen@kuh.f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t.fi/muutostuki" TargetMode="External"/><Relationship Id="rId4" Type="http://schemas.openxmlformats.org/officeDocument/2006/relationships/hyperlink" Target="http://www.soteuudistus.fi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3566B95E-CD27-BD46-82E8-DF52131589A0}"/>
              </a:ext>
            </a:extLst>
          </p:cNvPr>
          <p:cNvCxnSpPr>
            <a:cxnSpLocks/>
          </p:cNvCxnSpPr>
          <p:nvPr/>
        </p:nvCxnSpPr>
        <p:spPr>
          <a:xfrm>
            <a:off x="647845" y="6410758"/>
            <a:ext cx="115441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uva 10">
            <a:extLst>
              <a:ext uri="{FF2B5EF4-FFF2-40B4-BE49-F238E27FC236}">
                <a16:creationId xmlns:a16="http://schemas.microsoft.com/office/drawing/2014/main" id="{269880D8-96E3-F244-9DAF-3A7046FED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594" y="1777808"/>
            <a:ext cx="5946812" cy="1982270"/>
          </a:xfrm>
          <a:prstGeom prst="rect">
            <a:avLst/>
          </a:prstGeom>
        </p:spPr>
      </p:pic>
      <p:sp>
        <p:nvSpPr>
          <p:cNvPr id="2" name="Suorakulmio 1"/>
          <p:cNvSpPr/>
          <p:nvPr/>
        </p:nvSpPr>
        <p:spPr>
          <a:xfrm>
            <a:off x="1936451" y="3934280"/>
            <a:ext cx="8966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Tietojen luovuttaminen </a:t>
            </a:r>
            <a:r>
              <a:rPr lang="fi-FI" dirty="0" err="1"/>
              <a:t>Pohjois</a:t>
            </a:r>
            <a:r>
              <a:rPr lang="fi-FI" dirty="0"/>
              <a:t>-Savon hyvinvointialueen väliaikaiselle valmistelutoimielimelle </a:t>
            </a:r>
          </a:p>
        </p:txBody>
      </p:sp>
    </p:spTree>
    <p:extLst>
      <p:ext uri="{BB962C8B-B14F-4D97-AF65-F5344CB8AC3E}">
        <p14:creationId xmlns:p14="http://schemas.microsoft.com/office/powerpoint/2010/main" val="157089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8F44E4-7B31-457B-B186-A583CD1245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Henkilö- ja palvelussuhdetietojen luovuttamista koskeva yhteistoimintakäsittely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4D39B4A-444C-4B00-8C12-6A73AD194CC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948906" y="3735238"/>
            <a:ext cx="8859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YT-menettely käytävä/käsiteltävä luovuttajaorganisaatioissa yhteistyötoimintaelimessä 30.9.2021 mennessä.</a:t>
            </a:r>
          </a:p>
        </p:txBody>
      </p:sp>
    </p:spTree>
    <p:extLst>
      <p:ext uri="{BB962C8B-B14F-4D97-AF65-F5344CB8AC3E}">
        <p14:creationId xmlns:p14="http://schemas.microsoft.com/office/powerpoint/2010/main" val="222949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D4A9666E-E953-435A-935A-C358A1AC6D01}"/>
              </a:ext>
            </a:extLst>
          </p:cNvPr>
          <p:cNvSpPr/>
          <p:nvPr/>
        </p:nvSpPr>
        <p:spPr>
          <a:xfrm>
            <a:off x="619433" y="2113280"/>
            <a:ext cx="2448232" cy="10602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Tietojen luovuttamista koskeva yhteistoimintakäsittely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313668C7-FAB2-4C8F-BF8F-2EAE754391B1}"/>
              </a:ext>
            </a:extLst>
          </p:cNvPr>
          <p:cNvSpPr/>
          <p:nvPr/>
        </p:nvSpPr>
        <p:spPr>
          <a:xfrm>
            <a:off x="7403690" y="2214877"/>
            <a:ext cx="4302930" cy="95864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Liikkeen luovutusta koskeva yhteistoimintamenettely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9FB1FF7C-70A6-44C1-AAFE-E150D9EAD7FC}"/>
              </a:ext>
            </a:extLst>
          </p:cNvPr>
          <p:cNvSpPr/>
          <p:nvPr/>
        </p:nvSpPr>
        <p:spPr>
          <a:xfrm>
            <a:off x="3169761" y="2214880"/>
            <a:ext cx="1254755" cy="9586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Yt</a:t>
            </a:r>
            <a:r>
              <a:rPr lang="fi-FI" dirty="0">
                <a:solidFill>
                  <a:schemeClr val="tx1"/>
                </a:solidFill>
              </a:rPr>
              <a:t>-käsittely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211903C0-581E-4181-A4E8-4FC909BF7708}"/>
              </a:ext>
            </a:extLst>
          </p:cNvPr>
          <p:cNvSpPr/>
          <p:nvPr/>
        </p:nvSpPr>
        <p:spPr>
          <a:xfrm>
            <a:off x="4608299" y="2214876"/>
            <a:ext cx="1254755" cy="958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Yt</a:t>
            </a:r>
            <a:r>
              <a:rPr lang="fi-FI" dirty="0">
                <a:solidFill>
                  <a:schemeClr val="tx1"/>
                </a:solidFill>
              </a:rPr>
              <a:t>-käsittely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Vasen aaltosulje 29">
            <a:extLst>
              <a:ext uri="{FF2B5EF4-FFF2-40B4-BE49-F238E27FC236}">
                <a16:creationId xmlns:a16="http://schemas.microsoft.com/office/drawing/2014/main" id="{A8C6C4B7-5374-4440-873B-9B1F51D91032}"/>
              </a:ext>
            </a:extLst>
          </p:cNvPr>
          <p:cNvSpPr/>
          <p:nvPr/>
        </p:nvSpPr>
        <p:spPr>
          <a:xfrm rot="5400000">
            <a:off x="5947314" y="-3693176"/>
            <a:ext cx="529874" cy="11462657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A5672A67-3F59-41BB-99D3-98710BA843D9}"/>
              </a:ext>
            </a:extLst>
          </p:cNvPr>
          <p:cNvSpPr/>
          <p:nvPr/>
        </p:nvSpPr>
        <p:spPr>
          <a:xfrm>
            <a:off x="6046838" y="2214876"/>
            <a:ext cx="1254755" cy="958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Yt</a:t>
            </a:r>
            <a:r>
              <a:rPr lang="fi-FI" dirty="0">
                <a:solidFill>
                  <a:schemeClr val="tx1"/>
                </a:solidFill>
              </a:rPr>
              <a:t>-käsittely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286D579E-6A39-4F5A-938D-C5FBBA5CF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462" y="208621"/>
            <a:ext cx="9249605" cy="1050836"/>
          </a:xfrm>
        </p:spPr>
        <p:txBody>
          <a:bodyPr>
            <a:noAutofit/>
          </a:bodyPr>
          <a:lstStyle/>
          <a:p>
            <a:r>
              <a:rPr lang="fi-FI" sz="3200" dirty="0"/>
              <a:t>Hyvinvointialueiden perustamiseen ja sote-uudistukseen liittyvä </a:t>
            </a:r>
            <a:br>
              <a:rPr lang="fi-FI" sz="3200" dirty="0"/>
            </a:br>
            <a:r>
              <a:rPr lang="fi-FI" sz="3200" dirty="0"/>
              <a:t>yhteistoimintamenettely 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8AC2A379-76FC-4F89-96CF-520DF4A95F45}"/>
              </a:ext>
            </a:extLst>
          </p:cNvPr>
          <p:cNvSpPr/>
          <p:nvPr/>
        </p:nvSpPr>
        <p:spPr>
          <a:xfrm>
            <a:off x="619433" y="3526971"/>
            <a:ext cx="10867053" cy="2661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B31681"/>
              </a:buClr>
              <a:buFont typeface="Arial" panose="020B0604020202020204" pitchFamily="34" charset="0"/>
              <a:buChar char="•"/>
            </a:pPr>
            <a:r>
              <a:rPr lang="fi-FI" sz="2800" dirty="0"/>
              <a:t>Tällä yhteistoimintakäsittelyllä aloitetaan sote-uudistusta koskeva yhteistoimintamenettely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B31681"/>
              </a:buClr>
              <a:buFont typeface="Arial" panose="020B0604020202020204" pitchFamily="34" charset="0"/>
              <a:buChar char="•"/>
            </a:pPr>
            <a:r>
              <a:rPr lang="fi-FI" sz="2800" dirty="0"/>
              <a:t>Tietojen luovuttamisen yhteistoimintakäsittely ei koske henkilöiden siirtymistä liikkeen luovutuksella hyvinvointialueiden palvelukseen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B31681"/>
              </a:buClr>
              <a:buFont typeface="Arial" panose="020B0604020202020204" pitchFamily="34" charset="0"/>
              <a:buChar char="•"/>
            </a:pPr>
            <a:r>
              <a:rPr lang="fi-FI" sz="2400" dirty="0"/>
              <a:t>Varsinaista liikkeen luovutusta ja henkilöiden siirtymistä koskevat yhteistoimintaneuvottelut käydään myöhemmin</a:t>
            </a:r>
          </a:p>
        </p:txBody>
      </p:sp>
    </p:spTree>
    <p:extLst>
      <p:ext uri="{BB962C8B-B14F-4D97-AF65-F5344CB8AC3E}">
        <p14:creationId xmlns:p14="http://schemas.microsoft.com/office/powerpoint/2010/main" val="39702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30DAE-BB39-4EA1-A696-8E438BA69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69" y="358064"/>
            <a:ext cx="8437685" cy="1051285"/>
          </a:xfrm>
        </p:spPr>
        <p:txBody>
          <a:bodyPr>
            <a:normAutofit fontScale="90000"/>
          </a:bodyPr>
          <a:lstStyle/>
          <a:p>
            <a:r>
              <a:rPr lang="fi-FI" dirty="0"/>
              <a:t>Kenen tietoja kerätään ja miksi 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3A84D2-D5E3-40FD-A96D-C0794AD90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350"/>
            <a:ext cx="10515600" cy="47676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Henkilö- ja palvelusuhdetietojen keräämisen piirissä ovat voimaanpanolain nojalla hyvinvointialueelle siirtyvät</a:t>
            </a:r>
          </a:p>
          <a:p>
            <a:pPr lvl="1"/>
            <a:endParaRPr lang="fi-FI" dirty="0"/>
          </a:p>
          <a:p>
            <a:r>
              <a:rPr lang="fi-FI" dirty="0"/>
              <a:t>Henkilö- ja palvelussuhdetietojen kerääminen on valmistelun etenemisen kannalta välttämätöntä ja se on ensimmäinen askel kohti liikkeen luovutusta</a:t>
            </a:r>
          </a:p>
          <a:p>
            <a:pPr lvl="1"/>
            <a:r>
              <a:rPr lang="fi-FI" dirty="0"/>
              <a:t>Tietoja tarvitaan mm. hyvinvointialueen talous- ja henkilöstösuunnittelua varten</a:t>
            </a:r>
          </a:p>
          <a:p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6729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30DAE-BB39-4EA1-A696-8E438BA69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23" y="207354"/>
            <a:ext cx="6916615" cy="715838"/>
          </a:xfrm>
        </p:spPr>
        <p:txBody>
          <a:bodyPr>
            <a:normAutofit fontScale="90000"/>
          </a:bodyPr>
          <a:lstStyle/>
          <a:p>
            <a:r>
              <a:rPr lang="fi-FI" dirty="0"/>
              <a:t>Tietojen luovuttaminen perustuu lakiin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3A84D2-D5E3-40FD-A96D-C0794AD90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613530"/>
            <a:ext cx="10515600" cy="45546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Tietojen luovuttaminen perustuu lakiin ja niiden käyttämisessä noudatetaan tietosuojaa koskevaa lainsäädäntöä (mm. tietovarannon tietosuojaseloste)</a:t>
            </a:r>
          </a:p>
          <a:p>
            <a:r>
              <a:rPr lang="fi-FI" b="1" dirty="0"/>
              <a:t>Laki sosiaali- ja terveydenhuoltoa ja pelastustoimea koskevan uudistuksen toimeenpanosta ja sitä koskevan lainsäädännön voimaanpanosta 13 </a:t>
            </a:r>
            <a:r>
              <a:rPr lang="fi-FI" dirty="0"/>
              <a:t>§ : </a:t>
            </a:r>
          </a:p>
          <a:p>
            <a:pPr marL="661987" indent="-285750"/>
            <a:r>
              <a:rPr lang="fi-FI" dirty="0"/>
              <a:t>Hyvinvointialueen viranomaisilla on salassapitosäännösten estämättä oikeus saada hyvinvointialueen kunnilta, perusterveydenhuollon ja sosiaalihuollon yhteistoiminta-alueilta, sairaanhoitopiiriltä, erityishuoltopiiriltä ja alueen pelastustoimelta hyvinvointialueen toiminnan ja hallinnon käynnistämisen valmistelun edellyttämät välttämättömät tiedot</a:t>
            </a:r>
          </a:p>
          <a:p>
            <a:pPr marL="661987" indent="-285750"/>
            <a:r>
              <a:rPr lang="fi-FI" dirty="0"/>
              <a:t>Kuntien ja kuntayhtymien on salassapitosäännösten estämättä luovutettava hyvinvointialueelle  sen toiminnan ja hallinnon käynnistämisen valmistelun edellyttämät välttämättömät tiedot</a:t>
            </a:r>
          </a:p>
          <a:p>
            <a:pPr marL="930275" lvl="1" indent="-285750"/>
            <a:r>
              <a:rPr lang="fi-FI" dirty="0"/>
              <a:t> voimaanpanolain 18 §:ssä tarkoitetusta henkilöstöstä, joka siirtyy hyvinvointialueen palvelukseen</a:t>
            </a:r>
            <a:endParaRPr lang="fi-FI" i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855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30DAE-BB39-4EA1-A696-8E438BA69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661" y="330446"/>
            <a:ext cx="10515600" cy="788902"/>
          </a:xfrm>
        </p:spPr>
        <p:txBody>
          <a:bodyPr>
            <a:normAutofit fontScale="90000"/>
          </a:bodyPr>
          <a:lstStyle/>
          <a:p>
            <a:r>
              <a:rPr lang="fi-FI" dirty="0"/>
              <a:t>Sotevalmistelussa tarvitaan tietoa henkilöstöstä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3A84D2-D5E3-40FD-A96D-C0794AD90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69" y="1789378"/>
            <a:ext cx="10515600" cy="4554640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Kerättäviä tietoja ovat mm. kunta/ kuntayhtymä, toimiala, osasto/yksikkö, työpaikkakunta, nimi, syntymäaika (henkilötunnus), tehtävänimike, työaika- ja palkkatietoja</a:t>
            </a:r>
          </a:p>
          <a:p>
            <a:r>
              <a:rPr lang="fi-FI" dirty="0"/>
              <a:t>Henkilöstötietoon avataan pääsy erikseen nimetyille valmisteluorganisaation asiantuntijoille raportointia ja jatkokäsittelyä varten </a:t>
            </a:r>
          </a:p>
          <a:p>
            <a:r>
              <a:rPr lang="fi-FI" dirty="0"/>
              <a:t>Tiedot ovat alueen käytettävissä valmistelussa vain rajoitetun ajan, minkä jälkeen tiedot tuhotaan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30DAE-BB39-4EA1-A696-8E438BA69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44" y="322895"/>
            <a:ext cx="8736875" cy="720324"/>
          </a:xfrm>
        </p:spPr>
        <p:txBody>
          <a:bodyPr>
            <a:normAutofit fontScale="90000"/>
          </a:bodyPr>
          <a:lstStyle/>
          <a:p>
            <a:r>
              <a:rPr lang="fi-FI" dirty="0"/>
              <a:t>Tietojen luovuttamista koskeva yhteistoimintakäsittely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3A84D2-D5E3-40FD-A96D-C0794AD90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171450" indent="-171450"/>
            <a:r>
              <a:rPr lang="fi-FI" dirty="0"/>
              <a:t>Henkilö- ja palvelussuhdetietojen luovuttamisen myötä hyvinvointialueelle siirtyvät henkilöt yksilöityvät, joten yhteistoiminnassa käsitellään:</a:t>
            </a:r>
          </a:p>
          <a:p>
            <a:pPr marL="628650" lvl="1" indent="-171450"/>
            <a:r>
              <a:rPr lang="fi-FI" dirty="0"/>
              <a:t>Tietojen luovuttaminen hyvinvointialuevalmistelussa käytettäväksi</a:t>
            </a:r>
          </a:p>
          <a:p>
            <a:pPr marL="628650" lvl="1" indent="-171450"/>
            <a:r>
              <a:rPr lang="fi-FI" dirty="0"/>
              <a:t>Ennakkotieto siirtymisestä hyvinvointialueen palvelukseen 1.1.2023</a:t>
            </a:r>
          </a:p>
          <a:p>
            <a:pPr marL="171450" lvl="0" indent="-171450"/>
            <a:r>
              <a:rPr lang="fi-FI" dirty="0"/>
              <a:t>Käsittely edustuksellisessa yhteistoiminnassa on lain mukaan riittävä</a:t>
            </a:r>
          </a:p>
          <a:p>
            <a:pPr marL="628650" lvl="1" indent="-171450"/>
            <a:r>
              <a:rPr lang="fi-FI" dirty="0"/>
              <a:t>Hyvään henkilöstöpolitiikkaan kuuluu kuitenkin huolehtia siitä, että kaikkia ennakkotiedon mukaan hyvinvointialueelle siirtyviä henkilöitä on tiedotettu asiasta työyhteisö- tai yksilötasolla</a:t>
            </a:r>
          </a:p>
          <a:p>
            <a:pPr marL="171450" indent="-171450"/>
            <a:r>
              <a:rPr lang="fi-FI" b="1" dirty="0"/>
              <a:t>Yhteistoimintakäsittely ja tiedottaminen toteutettava ennen kuin tiedot voidaan valmisteluun antaa</a:t>
            </a:r>
            <a:endParaRPr lang="fi-FI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367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C72706-6D2B-48CE-A037-E56DA7F9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C9CDB0-0B00-40C5-BCBB-C5FE1048E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Muutosjohtaja Janne Niemeläinen, </a:t>
            </a:r>
            <a:br>
              <a:rPr lang="fi-FI" dirty="0"/>
            </a:br>
            <a:r>
              <a:rPr lang="fi-FI" dirty="0">
                <a:hlinkClick r:id="rId2"/>
              </a:rPr>
              <a:t>janne.niemeläinen@kuh.fi</a:t>
            </a:r>
            <a:r>
              <a:rPr lang="fi-FI" dirty="0"/>
              <a:t> p.044 717 9460</a:t>
            </a:r>
          </a:p>
          <a:p>
            <a:r>
              <a:rPr lang="fi-FI" dirty="0"/>
              <a:t>Palvelussuhdepäällikkö/vastuuvalmistelija Kaarina Halonen,</a:t>
            </a:r>
            <a:br>
              <a:rPr lang="fi-FI" dirty="0"/>
            </a:br>
            <a:r>
              <a:rPr lang="fi-FI" dirty="0">
                <a:hlinkClick r:id="rId3"/>
              </a:rPr>
              <a:t>kaarina.halonen@kuh.fi</a:t>
            </a:r>
            <a:r>
              <a:rPr lang="fi-FI" dirty="0"/>
              <a:t> p.044 717 2022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b="1" dirty="0">
                <a:solidFill>
                  <a:schemeClr val="accent1"/>
                </a:solidFill>
              </a:rPr>
              <a:t>Valtakunnallista tietoa valmistelusta:</a:t>
            </a:r>
          </a:p>
          <a:p>
            <a:r>
              <a:rPr lang="en-US" dirty="0">
                <a:hlinkClick r:id="rId4"/>
              </a:rPr>
              <a:t>www.soteuudistus.fi</a:t>
            </a:r>
            <a:endParaRPr lang="en-US" dirty="0"/>
          </a:p>
          <a:p>
            <a:r>
              <a:rPr lang="en-US" dirty="0">
                <a:hlinkClick r:id="rId5"/>
              </a:rPr>
              <a:t>www.kt.fi/muutostuki</a:t>
            </a:r>
            <a:r>
              <a:rPr lang="en-US" dirty="0"/>
              <a:t> 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48F6DC1C-F746-4626-97E3-7A3CC0121AFB}"/>
              </a:ext>
            </a:extLst>
          </p:cNvPr>
          <p:cNvSpPr txBox="1"/>
          <p:nvPr/>
        </p:nvSpPr>
        <p:spPr>
          <a:xfrm>
            <a:off x="11696131" y="22518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54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Kiitos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7362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POSOTE20 1">
      <a:dk1>
        <a:sysClr val="windowText" lastClr="000000"/>
      </a:dk1>
      <a:lt1>
        <a:sysClr val="window" lastClr="FFFFFF"/>
      </a:lt1>
      <a:dk2>
        <a:srgbClr val="FDB913"/>
      </a:dk2>
      <a:lt2>
        <a:srgbClr val="FFFFFF"/>
      </a:lt2>
      <a:accent1>
        <a:srgbClr val="FDB913"/>
      </a:accent1>
      <a:accent2>
        <a:srgbClr val="48443E"/>
      </a:accent2>
      <a:accent3>
        <a:srgbClr val="EFA53C"/>
      </a:accent3>
      <a:accent4>
        <a:srgbClr val="000000"/>
      </a:accent4>
      <a:accent5>
        <a:srgbClr val="000000"/>
      </a:accent5>
      <a:accent6>
        <a:srgbClr val="FDB913"/>
      </a:accent6>
      <a:hlink>
        <a:srgbClr val="183E51"/>
      </a:hlink>
      <a:folHlink>
        <a:srgbClr val="1A214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63F4C944158444A74310EB2D8C3AC4" ma:contentTypeVersion="6" ma:contentTypeDescription="Create a new document." ma:contentTypeScope="" ma:versionID="520dc73958956b25396539342994478b">
  <xsd:schema xmlns:xsd="http://www.w3.org/2001/XMLSchema" xmlns:xs="http://www.w3.org/2001/XMLSchema" xmlns:p="http://schemas.microsoft.com/office/2006/metadata/properties" xmlns:ns2="12e54216-52c7-4156-ac3a-a13f40b3c302" xmlns:ns3="f9a89333-8655-4496-954a-99f6f00be557" targetNamespace="http://schemas.microsoft.com/office/2006/metadata/properties" ma:root="true" ma:fieldsID="9824b7b9e6d71dc34ee2a8001149bff1" ns2:_="" ns3:_="">
    <xsd:import namespace="12e54216-52c7-4156-ac3a-a13f40b3c302"/>
    <xsd:import namespace="f9a89333-8655-4496-954a-99f6f00be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e54216-52c7-4156-ac3a-a13f40b3c3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89333-8655-4496-954a-99f6f00be55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1EE2CD-D862-4192-A914-E71EAAAFC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60118C-275A-4297-91F8-3A7FCF99F2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e54216-52c7-4156-ac3a-a13f40b3c302"/>
    <ds:schemaRef ds:uri="f9a89333-8655-4496-954a-99f6f00be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F95D65-402D-47AB-835D-163A778DCCC8}">
  <ds:schemaRefs>
    <ds:schemaRef ds:uri="http://schemas.microsoft.com/office/2006/documentManagement/types"/>
    <ds:schemaRef ds:uri="f9a89333-8655-4496-954a-99f6f00be557"/>
    <ds:schemaRef ds:uri="12e54216-52c7-4156-ac3a-a13f40b3c302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337</Words>
  <Application>Microsoft Office PowerPoint</Application>
  <PresentationFormat>Laajakuva</PresentationFormat>
  <Paragraphs>51</Paragraphs>
  <Slides>9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Office-teema</vt:lpstr>
      <vt:lpstr>PowerPoint-esitys</vt:lpstr>
      <vt:lpstr>Henkilö- ja palvelussuhdetietojen luovuttamista koskeva yhteistoimintakäsittely</vt:lpstr>
      <vt:lpstr>Hyvinvointialueiden perustamiseen ja sote-uudistukseen liittyvä  yhteistoimintamenettely </vt:lpstr>
      <vt:lpstr>Kenen tietoja kerätään ja miksi ?</vt:lpstr>
      <vt:lpstr>Tietojen luovuttaminen perustuu lakiin </vt:lpstr>
      <vt:lpstr>Sotevalmistelussa tarvitaan tietoa henkilöstöstä</vt:lpstr>
      <vt:lpstr>Tietojen luovuttamista koskeva yhteistoimintakäsittely</vt:lpstr>
      <vt:lpstr>Lisätietoa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Lampi Jussi</dc:creator>
  <cp:lastModifiedBy>Hartojoki Sirpa</cp:lastModifiedBy>
  <cp:revision>36</cp:revision>
  <dcterms:created xsi:type="dcterms:W3CDTF">2020-08-13T11:08:25Z</dcterms:created>
  <dcterms:modified xsi:type="dcterms:W3CDTF">2021-09-12T11:48:16Z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0x010100E563F4C944158444A74310EB2D8C3AC4</vt:lpwstr>
  </property>
</Properties>
</file>